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7" r:id="rId2"/>
    <p:sldId id="335" r:id="rId3"/>
    <p:sldId id="272" r:id="rId4"/>
    <p:sldId id="336" r:id="rId5"/>
    <p:sldId id="256" r:id="rId6"/>
    <p:sldId id="257" r:id="rId7"/>
    <p:sldId id="258" r:id="rId8"/>
    <p:sldId id="282" r:id="rId9"/>
    <p:sldId id="263" r:id="rId10"/>
    <p:sldId id="288" r:id="rId11"/>
    <p:sldId id="289" r:id="rId12"/>
    <p:sldId id="283" r:id="rId13"/>
    <p:sldId id="284" r:id="rId14"/>
    <p:sldId id="264" r:id="rId15"/>
    <p:sldId id="262" r:id="rId16"/>
    <p:sldId id="338" r:id="rId17"/>
    <p:sldId id="265" r:id="rId18"/>
    <p:sldId id="266" r:id="rId19"/>
    <p:sldId id="267" r:id="rId20"/>
    <p:sldId id="339" r:id="rId21"/>
    <p:sldId id="340" r:id="rId22"/>
    <p:sldId id="341" r:id="rId23"/>
    <p:sldId id="290" r:id="rId24"/>
    <p:sldId id="268" r:id="rId25"/>
    <p:sldId id="292" r:id="rId26"/>
    <p:sldId id="293" r:id="rId27"/>
    <p:sldId id="294" r:id="rId28"/>
    <p:sldId id="317" r:id="rId29"/>
    <p:sldId id="270" r:id="rId3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4E7E6-E225-4086-9C81-0B30A4DEE637}" type="datetimeFigureOut">
              <a:rPr lang="en-US" smtClean="0"/>
              <a:pPr/>
              <a:t>03-Feb-23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EBB2-4F17-45DE-8EC9-FC6A6AED3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4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9E115-1D35-468E-BEAC-A53DEB9AE00A}" type="datetimeFigureOut">
              <a:rPr lang="en-US" smtClean="0"/>
              <a:t>03-Feb-23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BE29-D36C-4ECA-A49B-3FA02F72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AA5C-F20F-4047-9D8E-E24417AEB60D}" type="datetimeFigureOut">
              <a:rPr lang="th-TH" smtClean="0"/>
              <a:pPr/>
              <a:t>03/02/66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FCDE-C10E-43FA-AC4B-41F58506BFA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google.co.th/imgres?imgurl=http://www.shaklee.ca/ITGUpload/flash/84/Research%20Papers%20300x300.jpg&amp;imgrefurl=http://www.bashprofile.net/2009/04/research-paper-tips.html&amp;usg=__dJyetQ7m1pqNSyWn_U7qv38YgM8=&amp;h=300&amp;w=300&amp;sz=93&amp;hl=th&amp;start=93&amp;tbnid=4jDzzXG_If9AvM:&amp;tbnh=116&amp;tbnw=116&amp;prev=/images?q=research+paper&amp;gbv=2&amp;ndsp=20&amp;hl=th&amp;sa=N&amp;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th/imgres?imgurl=http://www.etsu.edu/tours/tales/newimages/09LibraryStacks.jpg&amp;imgrefurl=http://dissertationguru.blogspot.com/2008/11/5-reasons-to-start-writing-research.html&amp;usg=__VYl70bcAuvl1fVpzqZCcoAYjsAE=&amp;h=304&amp;w=468&amp;sz=85&amp;hl=th&amp;start=125&amp;tbnid=WfnXFj79x3R2ZM:&amp;tbnh=83&amp;tbnw=128&amp;prev=/images?q=research+paper&amp;gbv=2&amp;ndsp=20&amp;hl=th&amp;sa=N&amp;start=120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.th/imgres?imgurl=http://www.all-about-forensic-science.com/images/forensic-science-research-paper-14800.jpg&amp;imgrefurl=http://www.all-about-forensic-science.com/forensic-science-research-paper.html&amp;usg=__F-MTgUnL5cQTOriuIQ82kCgYbrs=&amp;h=300&amp;w=240&amp;sz=36&amp;hl=th&amp;start=118&amp;tbnid=i1GSweTc67UX-M:&amp;tbnh=116&amp;tbnw=93&amp;prev=/images?q=research+paper&amp;gbv=2&amp;ndsp=20&amp;hl=th&amp;sa=N&amp;start=1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67544" y="1700808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AppData\Local\Microsoft\Windows\Temporary Internet Files\Content.IE5\392EQXOJ\imagesCAR1YK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2306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323528" y="332656"/>
            <a:ext cx="835292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674091" y="476672"/>
            <a:ext cx="76518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เทคนิคการเตรียมและการส่งบทความวิจัยเพื่อให้ได้ตีพิมพ์ในวารสารวิชาการระดับนานาชาติ</a:t>
            </a: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ศ.ดร. </a:t>
            </a:r>
            <a:r>
              <a:rPr lang="th-TH" sz="2400" b="1" dirty="0" err="1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นวดล</a:t>
            </a:r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err="1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เหล่าศิ</a:t>
            </a:r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ริพจน์</a:t>
            </a:r>
          </a:p>
          <a:p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บัณฑิตวิทยาลัยร่วมด้านพลังงานและสิ่งแวดล้อม</a:t>
            </a:r>
          </a:p>
          <a:p>
            <a:r>
              <a:rPr lang="th-TH" sz="24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มหาวิทยาลัยเทคโนโลยีพระจอมเกล้าธนบุรี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D7FBA-63F1-40DF-A923-6A27DEAF3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28" y="5635593"/>
            <a:ext cx="2207272" cy="1249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th-TH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บทนำ 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(Introduction)</a:t>
            </a:r>
            <a:endParaRPr lang="th-TH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บอกภูมิหลังเกี่ยวกับงานวิจัย ประเด็นปัญหาที่นำมาสู่การวิจัย เหตุผลที่ต้องทำวิจัย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(What is the problem and why is it interesting?)</a:t>
            </a:r>
            <a:endParaRPr lang="th-TH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สรุปงานวิจัยที่ผู้อื่นได้ศึกษามา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(Who are the main contributors and what novel thing did they do?)</a:t>
            </a:r>
            <a:endParaRPr lang="th-TH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ย่อหน้าสุดท้ายบอกแนวทางที่จะศึกษา ขอบเขตวัตถุประสงค์ และความสำคัญ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ประโยชน์ที่ได้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(What novel thing will you reveal? – state your contribution)</a:t>
            </a:r>
            <a:endParaRPr lang="th-TH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เนื้อหากระชับ </a:t>
            </a:r>
          </a:p>
          <a:p>
            <a:pPr eaLnBrk="1" hangingPunct="1">
              <a:lnSpc>
                <a:spcPct val="90000"/>
              </a:lnSpc>
            </a:pP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ถ้าเป็น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 </a:t>
            </a: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ของคนอื่นต้องให้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 </a:t>
            </a: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เจ้าของ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 </a:t>
            </a: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636BAC-80F5-4169-99BF-07F5C6FFCA0A}"/>
              </a:ext>
            </a:extLst>
          </p:cNvPr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(Methods)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ประเภทของบทความ</a:t>
            </a:r>
          </a:p>
          <a:p>
            <a:pPr eaLnBrk="1" hangingPunct="1">
              <a:buFontTx/>
              <a:buNone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การทดลอง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เครื่องมือ วัสดุ วิธี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Modelling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สมมุติฐาน สมการคณิตศาสตร์ วิธี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Computational : input, computational tool,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</a:t>
            </a:r>
          </a:p>
          <a:p>
            <a:pPr eaLnBrk="1" hangingPunct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ให้ข้อมูลที่เพียงพอ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0EAF90-B181-4693-B3B2-16DC251EDDF9}"/>
              </a:ext>
            </a:extLst>
          </p:cNvPr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th-TH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ผลการทดลองและการอภิปรายหรือการวิจารณ์ 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(Results and discussion)</a:t>
            </a:r>
            <a:b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อาจแยกระหว่าง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</a:t>
            </a: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ขึ้นกับ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</a:t>
            </a:r>
          </a:p>
          <a:p>
            <a:pPr eaLnBrk="1" hangingPunct="1"/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เนื้อหาหลักของบทความ</a:t>
            </a:r>
          </a:p>
          <a:p>
            <a:pPr eaLnBrk="1" hangingPunct="1"/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เป็นเหตุเป็นผล และมีความเชื่อมโยง</a:t>
            </a:r>
          </a:p>
          <a:p>
            <a:pPr eaLnBrk="1" hangingPunct="1"/>
            <a:r>
              <a:rPr lang="th-TH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เขียนให้ผู้อ่านรู้ว่าเรารู้จริง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  <a:endParaRPr lang="th-TH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th-TH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th-TH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F1695D-48B7-4FA5-86DB-D9FA2D022F69}"/>
              </a:ext>
            </a:extLst>
          </p:cNvPr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th-TH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บทสรุป </a:t>
            </a:r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(Conclusion)</a:t>
            </a:r>
            <a:endParaRPr lang="th-TH" sz="2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ขมวดปม ดึงข้อมูลที่สำคัญที่สุดของ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and their consequences</a:t>
            </a:r>
          </a:p>
          <a:p>
            <a:pPr eaLnBrk="1" hangingPunct="1"/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ไม่เขียนซ้ำจากบทคัดย่อ</a:t>
            </a:r>
          </a:p>
          <a:p>
            <a:pPr eaLnBrk="1" hangingPunct="1"/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จะเขียนเป็น </a:t>
            </a: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bullet point </a:t>
            </a:r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ก็ได้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A27DD3-A25C-4688-B3B3-F7541AC63F9C}"/>
              </a:ext>
            </a:extLst>
          </p:cNvPr>
          <p:cNvCxnSpPr/>
          <p:nvPr/>
        </p:nvCxnSpPr>
        <p:spPr>
          <a:xfrm>
            <a:off x="467544" y="1340768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39544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การอ่านตรวจทาน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เมื่อเขียนบทความเสร็จสมบูรณ์ ต้องอ่านตรวจทานบทความทั้งหมด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อีกอย่างน้อย 1-2 ครั้ง เพื่อแก้ไขข้อผิดพลาดจากการเขียน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ตรวจทานเรื่องความเข้าใจ (ในมุมของผู้อ่าน)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ตรวจทานเรื่อง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Grammar </a:t>
            </a:r>
          </a:p>
          <a:p>
            <a:pPr marL="514350" indent="-514350" algn="just"/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</a:t>
            </a: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ตรวจทานเรื่อง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Consistency </a:t>
            </a: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ของหน่วยที่ใช้ สัญลักษณ์ต่างๆ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รวมถึงรูปแบบของเอกสารอ้างอิง (ให้เป็นไปตาม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format </a:t>
            </a: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วารสารที่จะส่ง)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งานส่วนนี้เป็นงานที่สำคัญมาก ครั้งใช้เวลาอย่างพอเพียงในการอ่าน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ตรวจทาน และ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หากให้เพื่อนร่วมงานหรือ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Mentor </a:t>
            </a:r>
            <a:endParaRPr lang="th-TH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ช่วยอ่านและแสดงความคิดเห็นด้วยจะดีมาก 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เพราะอาจได้มุมมองอื่นๆ ที่น่าสนใจในการ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ปรับปรุงการเขียน หรือการทำวิจัยในอนาคต</a:t>
            </a:r>
          </a:p>
        </p:txBody>
      </p:sp>
      <p:pic>
        <p:nvPicPr>
          <p:cNvPr id="8193" name="Picture 1" descr="C:\Users\Administrator\AppData\Local\Microsoft\Windows\Temporary Internet Files\Content.IE5\8YXJ4TFM\imagesCAUSU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244" y="4869161"/>
            <a:ext cx="293226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323528" y="1052736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Administrator\AppData\Local\Microsoft\Windows\Temporary Internet Files\Content.IE5\FW6VBPZ7\imagesCA0ID8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435" y="-10269"/>
            <a:ext cx="1567061" cy="156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03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95536" y="1268760"/>
            <a:ext cx="6984776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 descr="C:\Users\Administrator\AppData\Local\Microsoft\Windows\Temporary Internet Files\Content.IE5\XDZJ5DQ8\imagesCAMQM8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5463" y="32023"/>
            <a:ext cx="1456209" cy="130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827584" y="2708920"/>
            <a:ext cx="7776864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82509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ข้อควรระวังในการเขียนบทความวิชาการ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ระวังเรื่องการ</a:t>
            </a: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โจรกรรมทางวิชาการ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(Plagiarism)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ทั้งที่ตั้งใจและไม่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ตั้งใจ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อย่า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Copy and Paste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การเขียนของผู้อื่น หรือของตัวเองใน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อดีตมาทั้งประโยคหรือทั้ง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Paragraph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แม้ว่าจะทำการอ้างอิง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แล้วก็ตาม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อย่านำ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Figure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ของผู้อื่นมาใช้ในบทความของตนเอง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C:\Users\Administrator\AppData\Local\Microsoft\Windows\Temporary Internet Files\Content.IE5\8YXJ4TFM\imagesCANLWR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2286000" cy="1828800"/>
          </a:xfrm>
          <a:prstGeom prst="rect">
            <a:avLst/>
          </a:prstGeom>
          <a:noFill/>
        </p:spPr>
      </p:pic>
      <p:pic>
        <p:nvPicPr>
          <p:cNvPr id="9219" name="Picture 3" descr="C:\Users\Administrator\AppData\Local\Microsoft\Windows\Temporary Internet Files\Content.IE5\YSK4CYQL\imagesCAC1XMV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653136"/>
            <a:ext cx="2088232" cy="196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dministrator\AppData\Local\Microsoft\Windows\Temporary Internet Files\Content.IE5\XDZJ5DQ8\imagesCA6QIT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971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3528" y="908720"/>
            <a:ext cx="6984776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 descr="C:\Users\Administrator\AppData\Local\Microsoft\Windows\Temporary Internet Files\Content.IE5\XDZJ5DQ8\imagesCAMQM8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829" y="32024"/>
            <a:ext cx="1215843" cy="109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566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ข้อควรระวังในการเขียนบทความวิชาการ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4DE6F-DEB6-490C-B1E5-D70D55679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132748"/>
            <a:ext cx="6984775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6998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การเลือกวารสารที่จะส่งบทความไปตีพิมพ์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วารสารที่ตีพิมพ์มีส่วนสำคัญมากในการที่ผู้อ่านจะเลือกอ่านงานของ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เราและนำไปอ้างอิงต่อ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วารสารที่เลือกควรเป็นวารสารที่เป็นที่รู้จักในสาขาวิจัย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วารสารที่เลือกควรเป็นวารสารที่ตรงตาม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Scope </a:t>
            </a: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ของบทความ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ควรเลือกวารสารให้เหมาะสมกับลักษณะและคุณภาพของงานวิจัย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(โดยอาจพิจารณาจากงานตีพิมพ์ในอดีตของแต่ละวารสารว่ามีลักษณะ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ใกล้เคียงกับบทความเราหรือไม่)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ควรพยายามตีพิมพ์ในวารสารที่มีคุณภาพก่อน (ไม่ต้องกังวลว่า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บทความจะถูก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Reject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เพื่ออย่างน้อยเราจะได้รับ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comment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ที่เป็น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ประโยชน์จาก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Reviewer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ในการพัฒนางานต่อไป)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5536" y="1052736"/>
            <a:ext cx="676875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Picture 1" descr="C:\Users\Administrator\AppData\Local\Microsoft\Windows\Temporary Internet Files\Content.IE5\KE1NKBUI\imagesCALQH9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625"/>
            <a:ext cx="1800200" cy="15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5042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การเลือกวารสารที่จะส่งบทความไปตีพิมพ์ (ต่อ)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ควรอ้างอิงบทความที่ตีพิมพ์ในวารสารที่เราเลือกส่งงานไปตีพิมพ์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(อย่างน้อย 2-3 บทความในเอกสารอ้างอิง)</a:t>
            </a: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และควรสืบค้นระยะเวลา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เฉลี่ยในการพิจารณาบทความของแต่ละวารสารในอดีตที่ผ่านมา โดย</a:t>
            </a: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ความเลือกส่งบทความไปตีพิมพ์ในวารสารที่ใช้เวลาพิจารณาไม่นาน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5536" y="1052736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dministrator\AppData\Local\Microsoft\Windows\Temporary Internet Files\Content.IE5\XDZJ5DQ8\409564_3101743535864_1032472381_33101283_176247235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994" y="3140968"/>
            <a:ext cx="6284334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" descr="C:\Users\Administrator\AppData\Local\Microsoft\Windows\Temporary Internet Files\Content.IE5\KE1NKBUI\imagesCALQH9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4625"/>
            <a:ext cx="1800200" cy="15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istrator\AppData\Local\Microsoft\Windows\Temporary Internet Files\Content.IE5\YSK4CYQL\images[1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2027381"/>
            <a:ext cx="936103" cy="1041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797" y="2204864"/>
            <a:ext cx="2053499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Administrator\AppData\Local\Microsoft\Windows\Temporary Internet Files\Content.IE5\8YXJ4TFM\images[7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027381"/>
            <a:ext cx="1008112" cy="994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95536" y="1052736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51520" y="4365104"/>
            <a:ext cx="8568952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5275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การส่งบทความเพื่อตีพิมพ์ไปยังวารสาร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ปัจจุบันมีการดำเนินการในรูปแบบ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Online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ของแต่ละสำนักพิมพ์เช่น</a:t>
            </a:r>
          </a:p>
          <a:p>
            <a:pPr marL="514350" indent="-514350" algn="just"/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Elsevier, Springer, Wiley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ควรปฏิบัติตามข้อกำหนดของแต่ละสำนักพิมพ์อย่างเคร่งครัดโดย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อ่าน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Author Guideline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ให้เข้าใจชัดเจน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ใช้โอกาสในการเลือก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Reviewer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ที่คิดว่าเหมาะสมที่จะ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Comment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บทความของเรา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(ควรมีการอ้างอิงงานวิจัยของ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Reviewer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ที่เราเลือก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ในบทความนั้นๆ)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และหมั่นตรวจสอบสถานะ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(Status)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ของบทความ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เมื่อส่งไปยังสำนักพิมพ์แล้ว</a:t>
            </a:r>
          </a:p>
        </p:txBody>
      </p:sp>
      <p:pic>
        <p:nvPicPr>
          <p:cNvPr id="5125" name="Picture 5" descr="C:\Users\Administrator\AppData\Local\Microsoft\Windows\Temporary Internet Files\Content.IE5\K09G35RB\imagesCAC1IVK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4624"/>
            <a:ext cx="1331640" cy="144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165" y="426144"/>
            <a:ext cx="27671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กระบวนการทำวิจัย</a:t>
            </a: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361" name="Picture 1" descr="C:\Users\Administrator\AppData\Local\Microsoft\Windows\Temporary Internet Files\Content.IE5\FW6VBPZ7\imagesCATZUDH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736304" cy="1800200"/>
          </a:xfrm>
          <a:prstGeom prst="rect">
            <a:avLst/>
          </a:prstGeom>
          <a:noFill/>
        </p:spPr>
      </p:pic>
      <p:pic>
        <p:nvPicPr>
          <p:cNvPr id="15362" name="Picture 2" descr="C:\Users\Administrator\AppData\Local\Microsoft\Windows\Temporary Internet Files\Content.IE5\K09G35RB\imagesCAP70I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40768"/>
            <a:ext cx="2736304" cy="1799084"/>
          </a:xfrm>
          <a:prstGeom prst="rect">
            <a:avLst/>
          </a:prstGeom>
          <a:noFill/>
        </p:spPr>
      </p:pic>
      <p:pic>
        <p:nvPicPr>
          <p:cNvPr id="15363" name="Picture 3" descr="C:\Users\Administrator\AppData\Local\Microsoft\Windows\Temporary Internet Files\Content.IE5\YSK4CYQL\imagesCA72KGB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736304" cy="1800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67544" y="1052736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520" y="334363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การพัฒนาโจทย์วิจัย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(Propose)</a:t>
            </a:r>
            <a:endParaRPr lang="th-TH" sz="24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การวางแผนดำเนินการวิจัย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(Plan)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การดำเนินงานวิจัยและสรุปผล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(Conduct and conclude)</a:t>
            </a:r>
            <a:endParaRPr lang="th-TH" sz="24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การเขียนบทความวิชาการ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(Write)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การนำเสนอและ ตีพิมพ์ผลงานวิจัย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(Publish)</a:t>
            </a:r>
          </a:p>
          <a:p>
            <a:pPr marL="514350" indent="-514350">
              <a:buAutoNum type="arabicPeriod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วางแผนการทำวิจัยในขั้นต่อไป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(Plan.. again)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4443" y="4486774"/>
            <a:ext cx="1729557" cy="237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1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C48A63-0298-41A2-8B44-550944DB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30" y="287559"/>
            <a:ext cx="6658140" cy="6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5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4786E-F779-45EE-9702-38A4B3A5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0" y="125686"/>
            <a:ext cx="7785040" cy="66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0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07C8A-120D-438B-98F2-E85337D63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83330"/>
            <a:ext cx="8892480" cy="45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การส่งบทความและการโต้ตอบกับบรรณาธิการ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ไม่ส่งทีละหลาย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Journal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มีจดหมายนำส่งบทความ</a:t>
            </a:r>
          </a:p>
          <a:p>
            <a:pPr eaLnBrk="1" hangingPunct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จังหวะการนำส่งบทความ</a:t>
            </a:r>
          </a:p>
          <a:p>
            <a:pPr eaLnBrk="1" hangingPunct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การโต้ตอบกับบรรณาธิการและผู้ประเมิน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สุภาพ รอบคอบ หนักแน่น ตอบคำถามเป็นข้อๆ </a:t>
            </a:r>
          </a:p>
          <a:p>
            <a:pPr eaLnBrk="1" hangingPunct="1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ถ้าบทความถูก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reject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ให้นำ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comments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มาพิจารณาปรับปรุง</a:t>
            </a:r>
          </a:p>
          <a:p>
            <a:pPr eaLnBrk="1" hangingPunct="1"/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2BE5B4-BC5E-486C-873A-36670354658A}"/>
              </a:ext>
            </a:extLst>
          </p:cNvPr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68622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การแก้ไขบทความตามข้อเสนอแนะของ 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Reviewers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endParaRPr lang="th-TH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ในกรณีการ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Reversion</a:t>
            </a:r>
            <a:endParaRPr lang="th-TH" sz="24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พยายามแก้ไขและตอบข้อซักถามของ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Reviewer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ให้กระชับและ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ชัดเจนโดยแจกแจงเป็นข้อๆ และ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Highlight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ให้เห็นถึงสิ่งที่แก้ไข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ในบทความ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ในกรณีที่ถูก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Reject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อ่าน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Comment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Reviewer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โดยละเอียดและแก้ไขบทความตาม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ที่เห็นสมควร จากนั้นอาจลองส่งกลับไป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Journal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เดิม (ในกรณีที่คิดว่า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สามารถแก้ไข/ปรับปรุงงานตามที่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Reviewer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แนะนำทั้งหมด) หรืออาจ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ลองส่งไป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Journal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5536" y="1052736"/>
            <a:ext cx="6984776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C:\Users\Administrator\AppData\Local\Microsoft\Windows\Temporary Internet Files\Content.IE5\K09G35RB\imagesCAPA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821" y="116632"/>
            <a:ext cx="1590675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istrator\AppData\Local\Microsoft\Windows\Temporary Internet Files\Content.IE5\8YXJ4TFM\imagesCA6DMF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2102"/>
            <a:ext cx="1698501" cy="169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istrator\AppData\Local\Microsoft\Windows\Temporary Internet Files\Content.IE5\K09G35RB\imagesCAU2I4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085184"/>
            <a:ext cx="1567061" cy="156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>
                <a:latin typeface="Angsana New" pitchFamily="18" charset="-34"/>
              </a:rPr>
              <a:t>ตัวอย่างสรุป </a:t>
            </a:r>
            <a:r>
              <a:rPr lang="en-US" b="1">
                <a:latin typeface="Angsana New" pitchFamily="18" charset="-34"/>
              </a:rPr>
              <a:t>Responses to Reviewers’ comments</a:t>
            </a:r>
            <a:endParaRPr lang="th-TH" b="1">
              <a:latin typeface="Angsana New" pitchFamily="18" charset="-34"/>
            </a:endParaRP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286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5324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81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52768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5295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3575" y="4924425"/>
            <a:ext cx="5305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686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01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th-TH" sz="4000" b="1">
                <a:latin typeface="Angsana New" pitchFamily="18" charset="-34"/>
              </a:rPr>
              <a:t>เพื่อความชัดเจนอาจ </a:t>
            </a:r>
            <a:r>
              <a:rPr lang="en-US" sz="4000" b="1">
                <a:latin typeface="Angsana New" pitchFamily="18" charset="-34"/>
              </a:rPr>
              <a:t>highlight </a:t>
            </a:r>
            <a:r>
              <a:rPr lang="th-TH" sz="4000" b="1">
                <a:latin typeface="Angsana New" pitchFamily="18" charset="-34"/>
              </a:rPr>
              <a:t>ส่วนที่แก้ใน </a:t>
            </a:r>
            <a:r>
              <a:rPr lang="en-US" sz="4000" b="1">
                <a:latin typeface="Angsana New" pitchFamily="18" charset="-34"/>
              </a:rPr>
              <a:t>text</a:t>
            </a:r>
            <a:endParaRPr lang="th-TH" sz="4000" b="1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0102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46456"/>
            <a:ext cx="5328592" cy="400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4794" y="779220"/>
            <a:ext cx="8795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ctr"/>
            <a:r>
              <a:rPr lang="en-US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การทำวิจัยเป็นกระบวนการที่ดีในการฝึกทักษะการคิด วางแผน </a:t>
            </a:r>
          </a:p>
          <a:p>
            <a:pPr marL="514350" indent="-514350" algn="ctr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สืบค้น บริหารจัดการ แก้ไขปัญหา และการเขียน ซึ่งทักษะ</a:t>
            </a:r>
          </a:p>
          <a:p>
            <a:pPr marL="514350" indent="-514350" algn="ctr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เหล่านี้มีความจำเป็นอย่างยิ่งในการทำงาน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ctr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2204864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204864"/>
            <a:ext cx="4419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4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ขอบคุณมากครับ</a:t>
            </a:r>
            <a:endParaRPr lang="th-TH" sz="440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43189"/>
            <a:ext cx="1304925" cy="13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" name="Picture 1" descr="C:\Users\Administrator\AppData\Local\Microsoft\Windows\Temporary Internet Files\Content.IE5\FW6VBPZ7\imagesCAF1YP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331" y="4293096"/>
            <a:ext cx="2532885" cy="2216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/>
              <a:t>Importance of publishing the research work</a:t>
            </a:r>
            <a:endParaRPr lang="th-TH" sz="36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Social Responsibility</a:t>
            </a:r>
          </a:p>
          <a:p>
            <a:pPr eaLnBrk="1" hangingPunct="1"/>
            <a:r>
              <a:rPr lang="en-US" dirty="0"/>
              <a:t>Exchanging the knowledge in the </a:t>
            </a:r>
          </a:p>
          <a:p>
            <a:pPr eaLnBrk="1" hangingPunct="1">
              <a:buNone/>
            </a:pPr>
            <a:r>
              <a:rPr lang="en-US" dirty="0"/>
              <a:t>    research community</a:t>
            </a:r>
            <a:endParaRPr lang="th-TH" dirty="0"/>
          </a:p>
          <a:p>
            <a:pPr eaLnBrk="1" hangingPunct="1"/>
            <a:r>
              <a:rPr lang="en-US" dirty="0"/>
              <a:t>Good practice </a:t>
            </a:r>
          </a:p>
          <a:p>
            <a:pPr eaLnBrk="1" hangingPunct="1"/>
            <a:r>
              <a:rPr lang="en-US" dirty="0"/>
              <a:t>Career promotion</a:t>
            </a:r>
          </a:p>
        </p:txBody>
      </p:sp>
      <p:pic>
        <p:nvPicPr>
          <p:cNvPr id="3076" name="Picture 5" descr="Research%2520Papers%2520300x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399" y="1261864"/>
            <a:ext cx="1879104" cy="18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forensic-science-research-paper-148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212976"/>
            <a:ext cx="1361842" cy="16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09LibraryStack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085184"/>
            <a:ext cx="1874363" cy="121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Important things to know before writing</a:t>
            </a:r>
            <a:endParaRPr lang="th-TH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j-lt"/>
              </a:rPr>
              <a:t>Carefully read “Instruction to authors” – and strictly follow the instruction</a:t>
            </a:r>
            <a:endParaRPr lang="th-TH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Referees</a:t>
            </a:r>
            <a:r>
              <a:rPr lang="th-TH" dirty="0">
                <a:latin typeface="+mj-lt"/>
              </a:rPr>
              <a:t> </a:t>
            </a:r>
            <a:r>
              <a:rPr lang="en-US" dirty="0">
                <a:latin typeface="+mj-lt"/>
              </a:rPr>
              <a:t>will consider</a:t>
            </a:r>
            <a:r>
              <a:rPr lang="th-TH" dirty="0">
                <a:latin typeface="+mj-lt"/>
              </a:rPr>
              <a:t> </a:t>
            </a:r>
            <a:r>
              <a:rPr lang="en-US" dirty="0">
                <a:latin typeface="+mj-lt"/>
              </a:rPr>
              <a:t>the</a:t>
            </a:r>
            <a:r>
              <a:rPr lang="th-TH" dirty="0">
                <a:latin typeface="+mj-lt"/>
              </a:rPr>
              <a:t> </a:t>
            </a:r>
            <a:r>
              <a:rPr lang="en-US" dirty="0">
                <a:latin typeface="+mj-lt"/>
              </a:rPr>
              <a:t>research paper based on the</a:t>
            </a:r>
            <a:r>
              <a:rPr lang="th-TH" dirty="0">
                <a:latin typeface="+mj-lt"/>
              </a:rPr>
              <a:t> </a:t>
            </a:r>
            <a:r>
              <a:rPr lang="en-US" dirty="0">
                <a:latin typeface="+mj-lt"/>
              </a:rPr>
              <a:t>originality, quality and suitability</a:t>
            </a:r>
            <a:endParaRPr lang="th-TH" dirty="0">
              <a:latin typeface="+mj-lt"/>
            </a:endParaRPr>
          </a:p>
          <a:p>
            <a:pPr eaLnBrk="1" hangingPunct="1"/>
            <a:r>
              <a:rPr lang="en-US" dirty="0">
                <a:latin typeface="+mj-lt"/>
              </a:rPr>
              <a:t>In a paper you must provide the details, but FIRST convey the idea!</a:t>
            </a:r>
          </a:p>
          <a:p>
            <a:pPr eaLnBrk="1" hangingPunct="1"/>
            <a:r>
              <a:rPr lang="en-US" dirty="0">
                <a:latin typeface="+mj-lt"/>
              </a:rPr>
              <a:t>Ethics</a:t>
            </a:r>
            <a:endParaRPr lang="th-TH" dirty="0">
              <a:latin typeface="+mj-lt"/>
            </a:endParaRPr>
          </a:p>
          <a:p>
            <a:pPr eaLnBrk="1" hangingPunct="1"/>
            <a:endParaRPr lang="th-TH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38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165" y="426144"/>
            <a:ext cx="48061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Preparation of research paper</a:t>
            </a: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052736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7524" y="134076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Write the draft outline of research paper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Review the recent relevant publications from the literature</a:t>
            </a:r>
            <a:endParaRPr lang="th-TH" sz="24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Prepare sufficient time for writing research paper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Writing the research paper according to the plan</a:t>
            </a:r>
            <a:endParaRPr lang="th-TH" sz="24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Carefully recheck the correctness of paper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Selection of journal for submission</a:t>
            </a:r>
            <a:endParaRPr lang="th-TH" sz="24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Submit the research paper to the journal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Revision of research paper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Planning for the next research activities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12575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Write the draft (outline) of research paper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เขียนโครงร่างของบทความในแต่ละส่วน โดยอาจเริ่มต้นจากส่วน</a:t>
            </a: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ผลการวิจัย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(Results)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เพื่อให้ทราบสิ่งที่เราจะนำเสนอในบทความ</a:t>
            </a: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และเป็นการสร้างความมั่นใจว่ามีผลการวิจัยเพียงพอแล้ว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เขียนโครงร่างของบทความในส่วน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Introduction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ให้เป็นไปตาม</a:t>
            </a: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กรอบของงานวิจัยที่จะนำเสนอ โดยอาจมีลำดับการเขียนดังนี้</a:t>
            </a:r>
          </a:p>
          <a:p>
            <a:pPr marL="514350" indent="-514350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ปัญหาและความสำคัญที่นำมาสู่งานวิจัย</a:t>
            </a:r>
          </a:p>
          <a:p>
            <a:pPr marL="514350" indent="-514350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งานวิจัยที่มีการดำเนินการในอดีต</a:t>
            </a:r>
          </a:p>
          <a:p>
            <a:pPr marL="514350" indent="-514350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สิ่งที่จะนำเสนอในบทความนี้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เขียนโครงร่างส่วน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Methodology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แบบคร่าวๆ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ทบทวนเพื่อหาจุดอ่อนของบทความและหาทางแก้ไข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5536" y="980728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C:\Users\Administrator\AppData\Local\Microsoft\Windows\Temporary Internet Files\Content.IE5\XDZJ5DQ8\imagesCA63F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763688" cy="177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620688"/>
            <a:ext cx="841929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การสืบค้นงานวิจัยที่เกี่ยวข้อง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สืบค้นงานวิจัยในอดีตที่เกี่ยวข้องกับงานวิจัยที่จะนำเสนอ โดยควร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มุ่งเน้นการสืบค้นงานวิจัย (ถ้าเป็นไปได้) ดังต่อไปนี้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งานวิจัยที่ไม่เก่าจนเกินไป (ควรเป็นงานที่ตีพิมพ์ช่วง 5 ปีที่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ผ่านมา)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งานวิจัยที่ตีพิมพ์โดยสำนักพิมพ์หรือวารสารที่มีคุณภาพ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ในกรณีที่เป็นงานวิจัยของกลุ่มวิจัยที่มีการตีพิมพ์อย่างต่อเนื่อง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ควรติดตามแนวโน้มการทำงานวิจัยของกลุ่มวิจัยดังกล่าวด้วย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เรียบเรียงงานวิจัยในอดีตที่สืบค้นได้ดังกล่าวในส่วน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Introduction</a:t>
            </a: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ของโครงร่างบทความที่ทำขึ้น รวมถึงพิจารณาว่างานวิจัยเหล่านี้</a:t>
            </a:r>
          </a:p>
          <a:p>
            <a:pPr marL="514350" indent="-514350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สามารถใช้ประกอบการอธิบาย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(Discuss)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ผลวิจัยของเราได้หรือไม่</a:t>
            </a:r>
          </a:p>
          <a:p>
            <a:pPr marL="514350" indent="-514350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(ถ้าได้ให้เขียนไว้คร่าวๆ ในส่วน 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 and discussion </a:t>
            </a:r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ของโครง</a:t>
            </a:r>
          </a:p>
          <a:p>
            <a:pPr marL="514350" indent="-514350"/>
            <a:r>
              <a:rPr lang="th-TH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ร่างบทความด้วยเพื่อกันลืม)</a:t>
            </a:r>
            <a:r>
              <a:rPr lang="en-US" sz="2400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3" name="Picture 1" descr="C:\Users\Administrator\AppData\Local\Microsoft\Windows\Temporary Internet Files\Content.IE5\8YXJ4TFM\imagesCAO6R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624"/>
            <a:ext cx="2109986" cy="1339317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395536" y="1268760"/>
            <a:ext cx="7056784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Structure of research paper</a:t>
            </a:r>
            <a:endParaRPr lang="th-TH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CC"/>
                </a:solidFill>
                <a:latin typeface="+mj-lt"/>
              </a:rPr>
              <a:t>Title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CC"/>
                </a:solidFill>
                <a:latin typeface="+mj-lt"/>
              </a:rPr>
              <a:t>Authors / Address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CC"/>
                </a:solidFill>
                <a:latin typeface="+mj-lt"/>
              </a:rPr>
              <a:t>Abstract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CC"/>
                </a:solidFill>
                <a:latin typeface="+mj-lt"/>
              </a:rPr>
              <a:t>Keywords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+mj-lt"/>
              </a:rPr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+mj-lt"/>
              </a:rPr>
              <a:t>Methods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+mj-lt"/>
              </a:rPr>
              <a:t>Results and 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+mj-lt"/>
              </a:rPr>
              <a:t>Conclusion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  <a:latin typeface="+mj-lt"/>
              </a:rPr>
              <a:t>Acknowledgement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  <a:latin typeface="+mj-lt"/>
              </a:rPr>
              <a:t>References</a:t>
            </a:r>
            <a:endParaRPr lang="th-TH" sz="2800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5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3568" y="2636912"/>
            <a:ext cx="8208912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861088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th-TH" sz="24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การเขียนบทความวิชาการ</a:t>
            </a:r>
          </a:p>
          <a:p>
            <a:pPr marL="514350" indent="-514350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ชื่อเรื่อง คำสำคัญ และบทคัดย่อเป็นส่วนที่สำคัญมากของ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บทความเนื่องจากเป็นส่วนที่ผู้อ่านและ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Reviewer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จะอ่านเป็นส่วนแรก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และจะเริ่มพิจารณาว่าจะอ่านบทความนี้ต่อหรือไม่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ชื่อเรื่อง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ต้องชัดเจน ดึงดูดและน่าสนใจ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คำสำคัญ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เป็นส่วนสำคัญที่ทำให้ผู้อ่านหางานของเราพบใน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		  ฐานข้อมูลแบบ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Online</a:t>
            </a:r>
          </a:p>
          <a:p>
            <a:pPr marL="514350" indent="-514350" algn="just"/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บทคัดย่อ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กระชับ เข้าใจง่าย และอธิบายเรื่องราวของบทความ</a:t>
            </a:r>
          </a:p>
          <a:p>
            <a:pPr marL="514350" indent="-514350" algn="just"/>
            <a:r>
              <a:rPr lang="th-TH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  ทั้งหมด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การเขียนบทความวิชาการควรใช้ภาษาและรูปประโยคง่ายๆ เพื่อให้</a:t>
            </a: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ผู้อ่านสามารถอ่านเข้าใจได้ตั้งแต่ครั้งแรกที่อ่าน</a:t>
            </a:r>
          </a:p>
          <a:p>
            <a:pPr marL="514350" indent="-514350" algn="just"/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algn="just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พยายามอ้างอิงงานวิจัยที่เกี่ยวข้องในอดีตให้ครอบคลุมมากที่สุด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3E0315-950F-4567-87AA-AF4A44F936B9}"/>
              </a:ext>
            </a:extLst>
          </p:cNvPr>
          <p:cNvCxnSpPr/>
          <p:nvPr/>
        </p:nvCxnSpPr>
        <p:spPr>
          <a:xfrm>
            <a:off x="395536" y="1124744"/>
            <a:ext cx="8136904" cy="0"/>
          </a:xfrm>
          <a:prstGeom prst="line">
            <a:avLst/>
          </a:prstGeom>
          <a:ln w="762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dministrator\AppData\Local\Microsoft\Windows\Temporary Internet Files\Content.IE5\KE1NKBUI\imagesCAZR63X8.jpg">
            <a:extLst>
              <a:ext uri="{FF2B5EF4-FFF2-40B4-BE49-F238E27FC236}">
                <a16:creationId xmlns:a16="http://schemas.microsoft.com/office/drawing/2014/main" id="{3E75BB44-6096-4DC4-B7A7-95C82EB2C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6632"/>
            <a:ext cx="1979712" cy="152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1497</Words>
  <Application>Microsoft Office PowerPoint</Application>
  <PresentationFormat>On-screen Show (4:3)</PresentationFormat>
  <Paragraphs>222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Angsana New</vt:lpstr>
      <vt:lpstr>Arial</vt:lpstr>
      <vt:lpstr>Calibri</vt:lpstr>
      <vt:lpstr>Tahoma</vt:lpstr>
      <vt:lpstr>Office Theme</vt:lpstr>
      <vt:lpstr>PowerPoint Presentation</vt:lpstr>
      <vt:lpstr>PowerPoint Presentation</vt:lpstr>
      <vt:lpstr>Importance of publishing the research work</vt:lpstr>
      <vt:lpstr>Important things to know before writing</vt:lpstr>
      <vt:lpstr>PowerPoint Presentation</vt:lpstr>
      <vt:lpstr>PowerPoint Presentation</vt:lpstr>
      <vt:lpstr>PowerPoint Presentation</vt:lpstr>
      <vt:lpstr>Structure of research paper</vt:lpstr>
      <vt:lpstr>PowerPoint Presentation</vt:lpstr>
      <vt:lpstr>บทนำ (Introduction)</vt:lpstr>
      <vt:lpstr>วิธีการ (Methods)</vt:lpstr>
      <vt:lpstr>ผลการทดลองและการอภิปรายหรือการวิจารณ์ (Results and discussion) </vt:lpstr>
      <vt:lpstr>บทสรุป (Conclusion)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การส่งบทความและการโต้ตอบกับบรรณาธิการ</vt:lpstr>
      <vt:lpstr>PowerPoint Presentation</vt:lpstr>
      <vt:lpstr>ตัวอย่างสรุป Responses to Reviewers’ comments</vt:lpstr>
      <vt:lpstr>PowerPoint Presentation</vt:lpstr>
      <vt:lpstr>เพื่อความชัดเจนอาจ highlight ส่วนที่แก้ใน text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ANFIELD</dc:creator>
  <cp:lastModifiedBy>NAVADOL LAOSIRIPOJANA</cp:lastModifiedBy>
  <cp:revision>100</cp:revision>
  <dcterms:created xsi:type="dcterms:W3CDTF">2012-03-04T01:32:56Z</dcterms:created>
  <dcterms:modified xsi:type="dcterms:W3CDTF">2023-02-03T06:16:11Z</dcterms:modified>
</cp:coreProperties>
</file>